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6" r:id="rId1"/>
  </p:sldMasterIdLst>
  <p:sldIdLst>
    <p:sldId id="271" r:id="rId2"/>
    <p:sldId id="278" r:id="rId3"/>
    <p:sldId id="257" r:id="rId4"/>
    <p:sldId id="258" r:id="rId5"/>
    <p:sldId id="264" r:id="rId6"/>
    <p:sldId id="259" r:id="rId7"/>
    <p:sldId id="265" r:id="rId8"/>
    <p:sldId id="260" r:id="rId9"/>
    <p:sldId id="261" r:id="rId10"/>
    <p:sldId id="266" r:id="rId11"/>
    <p:sldId id="267" r:id="rId12"/>
    <p:sldId id="268" r:id="rId13"/>
    <p:sldId id="269" r:id="rId14"/>
    <p:sldId id="272" r:id="rId15"/>
    <p:sldId id="262" r:id="rId16"/>
    <p:sldId id="270" r:id="rId17"/>
    <p:sldId id="263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32" d="100"/>
          <a:sy n="132" d="100"/>
        </p:scale>
        <p:origin x="106" y="1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E7A2-86D9-4802-B5B8-7C85FDFDB8F8}" type="datetimeFigureOut">
              <a:rPr lang="de-DE" smtClean="0"/>
              <a:t>17.09.2024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807B-6FBA-47DD-8A6C-5E98437AA1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1825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E7A2-86D9-4802-B5B8-7C85FDFDB8F8}" type="datetimeFigureOut">
              <a:rPr lang="de-DE" smtClean="0"/>
              <a:t>17.09.2024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807B-6FBA-47DD-8A6C-5E98437AA1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7356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E7A2-86D9-4802-B5B8-7C85FDFDB8F8}" type="datetimeFigureOut">
              <a:rPr lang="de-DE" smtClean="0"/>
              <a:t>17.09.2024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807B-6FBA-47DD-8A6C-5E98437AA1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2227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E7A2-86D9-4802-B5B8-7C85FDFDB8F8}" type="datetimeFigureOut">
              <a:rPr lang="de-DE" smtClean="0"/>
              <a:t>17.09.2024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807B-6FBA-47DD-8A6C-5E98437AA135}" type="slidenum">
              <a:rPr lang="de-DE" smtClean="0"/>
              <a:t>‹Nr.›</a:t>
            </a:fld>
            <a:endParaRPr lang="de-DE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014676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E7A2-86D9-4802-B5B8-7C85FDFDB8F8}" type="datetimeFigureOut">
              <a:rPr lang="de-DE" smtClean="0"/>
              <a:t>17.09.2024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807B-6FBA-47DD-8A6C-5E98437AA1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9263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E7A2-86D9-4802-B5B8-7C85FDFDB8F8}" type="datetimeFigureOut">
              <a:rPr lang="de-DE" smtClean="0"/>
              <a:t>17.09.2024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807B-6FBA-47DD-8A6C-5E98437AA1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1315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E7A2-86D9-4802-B5B8-7C85FDFDB8F8}" type="datetimeFigureOut">
              <a:rPr lang="de-DE" smtClean="0"/>
              <a:t>17.09.2024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807B-6FBA-47DD-8A6C-5E98437AA1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1120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E7A2-86D9-4802-B5B8-7C85FDFDB8F8}" type="datetimeFigureOut">
              <a:rPr lang="de-DE" smtClean="0"/>
              <a:t>17.09.2024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807B-6FBA-47DD-8A6C-5E98437AA1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5815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E7A2-86D9-4802-B5B8-7C85FDFDB8F8}" type="datetimeFigureOut">
              <a:rPr lang="de-DE" smtClean="0"/>
              <a:t>17.09.2024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807B-6FBA-47DD-8A6C-5E98437AA1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27961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E7A2-86D9-4802-B5B8-7C85FDFDB8F8}" type="datetimeFigureOut">
              <a:rPr lang="de-DE" smtClean="0"/>
              <a:t>17.09.2024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807B-6FBA-47DD-8A6C-5E98437AA1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7253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E7A2-86D9-4802-B5B8-7C85FDFDB8F8}" type="datetimeFigureOut">
              <a:rPr lang="de-DE" smtClean="0"/>
              <a:t>17.09.2024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807B-6FBA-47DD-8A6C-5E98437AA1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4655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E7A2-86D9-4802-B5B8-7C85FDFDB8F8}" type="datetimeFigureOut">
              <a:rPr lang="de-DE" smtClean="0"/>
              <a:t>17.09.2024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807B-6FBA-47DD-8A6C-5E98437AA1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3280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E7A2-86D9-4802-B5B8-7C85FDFDB8F8}" type="datetimeFigureOut">
              <a:rPr lang="de-DE" smtClean="0"/>
              <a:t>17.09.2024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807B-6FBA-47DD-8A6C-5E98437AA1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6580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E7A2-86D9-4802-B5B8-7C85FDFDB8F8}" type="datetimeFigureOut">
              <a:rPr lang="de-DE" smtClean="0"/>
              <a:t>17.09.2024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807B-6FBA-47DD-8A6C-5E98437AA1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9508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E7A2-86D9-4802-B5B8-7C85FDFDB8F8}" type="datetimeFigureOut">
              <a:rPr lang="de-DE" smtClean="0"/>
              <a:t>17.09.2024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807B-6FBA-47DD-8A6C-5E98437AA1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6769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E7A2-86D9-4802-B5B8-7C85FDFDB8F8}" type="datetimeFigureOut">
              <a:rPr lang="de-DE" smtClean="0"/>
              <a:t>17.09.2024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807B-6FBA-47DD-8A6C-5E98437AA1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9851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E7A2-86D9-4802-B5B8-7C85FDFDB8F8}" type="datetimeFigureOut">
              <a:rPr lang="de-DE" smtClean="0"/>
              <a:t>17.09.2024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807B-6FBA-47DD-8A6C-5E98437AA1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0781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E7A2-86D9-4802-B5B8-7C85FDFDB8F8}" type="datetimeFigureOut">
              <a:rPr lang="de-DE" smtClean="0"/>
              <a:t>17.09.2024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807B-6FBA-47DD-8A6C-5E98437AA1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4655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BC0E7A2-86D9-4802-B5B8-7C85FDFDB8F8}" type="datetimeFigureOut">
              <a:rPr lang="de-DE" smtClean="0"/>
              <a:t>17.09.2024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78B807B-6FBA-47DD-8A6C-5E98437AA1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7109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51" r:id="rId15"/>
    <p:sldLayoutId id="2147483852" r:id="rId16"/>
    <p:sldLayoutId id="2147483853" r:id="rId17"/>
    <p:sldLayoutId id="2147483854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1BBF56-A98F-910D-D8F3-97262C6B7B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Herzlich Willkommen zur</a:t>
            </a:r>
            <a:br>
              <a:rPr lang="de-DE" dirty="0"/>
            </a:br>
            <a:r>
              <a:rPr lang="de-DE" dirty="0"/>
              <a:t>1. </a:t>
            </a:r>
            <a:r>
              <a:rPr lang="de-DE" dirty="0" err="1"/>
              <a:t>InfoVeranstaltung</a:t>
            </a:r>
            <a:r>
              <a:rPr lang="de-DE" dirty="0"/>
              <a:t> Oberstufe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F870974-A679-831C-590B-DD795D6F40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398588" y="5156200"/>
            <a:ext cx="8689976" cy="1371599"/>
          </a:xfrm>
        </p:spPr>
        <p:txBody>
          <a:bodyPr/>
          <a:lstStyle/>
          <a:p>
            <a:r>
              <a:rPr lang="de-DE" dirty="0"/>
              <a:t>Am 17.9.2024 </a:t>
            </a:r>
          </a:p>
          <a:p>
            <a:r>
              <a:rPr lang="de-DE" dirty="0" err="1"/>
              <a:t>StDin</a:t>
            </a:r>
            <a:r>
              <a:rPr lang="de-DE" dirty="0"/>
              <a:t> Bianca Uffelmann </a:t>
            </a:r>
          </a:p>
        </p:txBody>
      </p:sp>
    </p:spTree>
    <p:extLst>
      <p:ext uri="{BB962C8B-B14F-4D97-AF65-F5344CB8AC3E}">
        <p14:creationId xmlns:p14="http://schemas.microsoft.com/office/powerpoint/2010/main" val="2292669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240C72-43CA-90BB-FE08-FCBEAE5C5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115033"/>
          </a:xfrm>
        </p:spPr>
        <p:txBody>
          <a:bodyPr/>
          <a:lstStyle/>
          <a:p>
            <a:r>
              <a:rPr lang="de-DE" dirty="0"/>
              <a:t>Das Leistungsfach</a:t>
            </a:r>
          </a:p>
        </p:txBody>
      </p:sp>
      <p:pic>
        <p:nvPicPr>
          <p:cNvPr id="5" name="Inhaltsplatzhalter 4" descr="Ein Bild, das Text, Screenshot, Schrift enthält.&#10;&#10;Automatisch generierte Beschreibung">
            <a:extLst>
              <a:ext uri="{FF2B5EF4-FFF2-40B4-BE49-F238E27FC236}">
                <a16:creationId xmlns:a16="http://schemas.microsoft.com/office/drawing/2014/main" id="{E362DF03-6944-A7B9-68F4-EFCA7E08D66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885" y="1636613"/>
            <a:ext cx="8902163" cy="4895850"/>
          </a:xfr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34984EC8-1C0D-56F5-F8EE-16D26255017C}"/>
              </a:ext>
            </a:extLst>
          </p:cNvPr>
          <p:cNvSpPr txBox="1"/>
          <p:nvPr/>
        </p:nvSpPr>
        <p:spPr>
          <a:xfrm>
            <a:off x="8743950" y="4876800"/>
            <a:ext cx="11525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-</a:t>
            </a:r>
          </a:p>
          <a:p>
            <a:r>
              <a:rPr lang="de-DE" dirty="0"/>
              <a:t>!</a:t>
            </a:r>
          </a:p>
          <a:p>
            <a:r>
              <a:rPr lang="de-DE" dirty="0"/>
              <a:t>~</a:t>
            </a:r>
          </a:p>
          <a:p>
            <a:r>
              <a:rPr lang="de-DE" dirty="0"/>
              <a:t>~</a:t>
            </a:r>
          </a:p>
          <a:p>
            <a:r>
              <a:rPr lang="de-DE" dirty="0"/>
              <a:t>-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9CF8D39-489A-956F-E808-D3587D6D9FDC}"/>
              </a:ext>
            </a:extLst>
          </p:cNvPr>
          <p:cNvSpPr txBox="1"/>
          <p:nvPr/>
        </p:nvSpPr>
        <p:spPr>
          <a:xfrm rot="20044698">
            <a:off x="10206610" y="1951522"/>
            <a:ext cx="12287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FF0000"/>
                </a:solidFill>
              </a:rPr>
              <a:t>Je nach Wahl</a:t>
            </a:r>
          </a:p>
        </p:txBody>
      </p:sp>
    </p:spTree>
    <p:extLst>
      <p:ext uri="{BB962C8B-B14F-4D97-AF65-F5344CB8AC3E}">
        <p14:creationId xmlns:p14="http://schemas.microsoft.com/office/powerpoint/2010/main" val="425299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C6E765-C655-4F2B-FF41-ABDE478D2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Leistungsfach</a:t>
            </a:r>
          </a:p>
        </p:txBody>
      </p:sp>
      <p:pic>
        <p:nvPicPr>
          <p:cNvPr id="5" name="Inhaltsplatzhalter 4" descr="Ein Bild, das Text, Screenshot, Schrift, Zahl enthält.&#10;&#10;Automatisch generierte Beschreibung">
            <a:extLst>
              <a:ext uri="{FF2B5EF4-FFF2-40B4-BE49-F238E27FC236}">
                <a16:creationId xmlns:a16="http://schemas.microsoft.com/office/drawing/2014/main" id="{D052A47E-F921-322B-D052-4761901968D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556" y="1638300"/>
            <a:ext cx="8743008" cy="4848225"/>
          </a:xfrm>
        </p:spPr>
      </p:pic>
    </p:spTree>
    <p:extLst>
      <p:ext uri="{BB962C8B-B14F-4D97-AF65-F5344CB8AC3E}">
        <p14:creationId xmlns:p14="http://schemas.microsoft.com/office/powerpoint/2010/main" val="1787436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7C6AE32-0F53-F87D-B9F3-39A25C112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Leistungsfach</a:t>
            </a:r>
          </a:p>
        </p:txBody>
      </p:sp>
      <p:pic>
        <p:nvPicPr>
          <p:cNvPr id="7" name="Inhaltsplatzhalter 6" descr="Ein Bild, das Text, Screenshot, Schrift, Zahl enthält.&#10;&#10;Automatisch generierte Beschreibung">
            <a:extLst>
              <a:ext uri="{FF2B5EF4-FFF2-40B4-BE49-F238E27FC236}">
                <a16:creationId xmlns:a16="http://schemas.microsoft.com/office/drawing/2014/main" id="{AA93608D-73D8-7574-5744-5AACDF3CCC9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02" y="2371725"/>
            <a:ext cx="10520112" cy="3571875"/>
          </a:xfrm>
        </p:spPr>
      </p:pic>
    </p:spTree>
    <p:extLst>
      <p:ext uri="{BB962C8B-B14F-4D97-AF65-F5344CB8AC3E}">
        <p14:creationId xmlns:p14="http://schemas.microsoft.com/office/powerpoint/2010/main" val="1301686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3F874A-21B9-2DB4-D2A8-232588BEE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Leistungsfach</a:t>
            </a:r>
          </a:p>
        </p:txBody>
      </p:sp>
      <p:pic>
        <p:nvPicPr>
          <p:cNvPr id="5" name="Inhaltsplatzhalter 4" descr="Ein Bild, das Text, Screenshot, Schrift, Zahl enthält.&#10;&#10;Automatisch generierte Beschreibung">
            <a:extLst>
              <a:ext uri="{FF2B5EF4-FFF2-40B4-BE49-F238E27FC236}">
                <a16:creationId xmlns:a16="http://schemas.microsoft.com/office/drawing/2014/main" id="{9F8298A5-C675-4F79-5F69-7B1DBC54CFF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159" y="1615078"/>
            <a:ext cx="7947054" cy="4895850"/>
          </a:xfrm>
        </p:spPr>
      </p:pic>
    </p:spTree>
    <p:extLst>
      <p:ext uri="{BB962C8B-B14F-4D97-AF65-F5344CB8AC3E}">
        <p14:creationId xmlns:p14="http://schemas.microsoft.com/office/powerpoint/2010/main" val="2037696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8E65E8-FDF9-EB1A-36EE-03E7AEC3B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364518"/>
            <a:ext cx="10364451" cy="965354"/>
          </a:xfrm>
        </p:spPr>
        <p:txBody>
          <a:bodyPr/>
          <a:lstStyle/>
          <a:p>
            <a:r>
              <a:rPr lang="de-DE" dirty="0"/>
              <a:t>Das Leistungsfach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C02834E-4440-5170-7533-08BACE92F8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333" y="1059257"/>
            <a:ext cx="8707332" cy="527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752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8400D6-8F4E-5858-C5B2-92BC830A7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4. Das Vertiefungsfach</a:t>
            </a:r>
          </a:p>
        </p:txBody>
      </p:sp>
      <p:pic>
        <p:nvPicPr>
          <p:cNvPr id="5" name="Inhaltsplatzhalter 4" descr="Ein Bild, das Text, Screenshot, Schrift enthält.&#10;&#10;Automatisch generierte Beschreibung">
            <a:extLst>
              <a:ext uri="{FF2B5EF4-FFF2-40B4-BE49-F238E27FC236}">
                <a16:creationId xmlns:a16="http://schemas.microsoft.com/office/drawing/2014/main" id="{22730BAC-068D-D272-58ED-698B2071EFA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1819275"/>
            <a:ext cx="10795000" cy="4638675"/>
          </a:xfr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898820D7-CAA3-E66D-951A-79D842661F1C}"/>
              </a:ext>
            </a:extLst>
          </p:cNvPr>
          <p:cNvSpPr/>
          <p:nvPr/>
        </p:nvSpPr>
        <p:spPr>
          <a:xfrm>
            <a:off x="8105775" y="2371725"/>
            <a:ext cx="3076575" cy="12573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ADF3453-537A-8DAC-D9A9-61935FD2F515}"/>
              </a:ext>
            </a:extLst>
          </p:cNvPr>
          <p:cNvSpPr/>
          <p:nvPr/>
        </p:nvSpPr>
        <p:spPr>
          <a:xfrm>
            <a:off x="913775" y="2371725"/>
            <a:ext cx="3076575" cy="12573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EEFD7AB-0B70-892D-D8C9-AC67A2AD815D}"/>
              </a:ext>
            </a:extLst>
          </p:cNvPr>
          <p:cNvSpPr/>
          <p:nvPr/>
        </p:nvSpPr>
        <p:spPr>
          <a:xfrm>
            <a:off x="4438650" y="2214694"/>
            <a:ext cx="3200400" cy="148100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2E8EDC1-C49F-8475-A792-35813C293874}"/>
              </a:ext>
            </a:extLst>
          </p:cNvPr>
          <p:cNvSpPr/>
          <p:nvPr/>
        </p:nvSpPr>
        <p:spPr>
          <a:xfrm>
            <a:off x="1114425" y="4552950"/>
            <a:ext cx="2667000" cy="12573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6BB9E0C8-342D-B585-1422-8C8DF370508F}"/>
              </a:ext>
            </a:extLst>
          </p:cNvPr>
          <p:cNvSpPr/>
          <p:nvPr/>
        </p:nvSpPr>
        <p:spPr>
          <a:xfrm>
            <a:off x="8372475" y="4695825"/>
            <a:ext cx="2571750" cy="9810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142E4FC9-1120-474B-A68E-D49C6E937EA4}"/>
              </a:ext>
            </a:extLst>
          </p:cNvPr>
          <p:cNvSpPr/>
          <p:nvPr/>
        </p:nvSpPr>
        <p:spPr>
          <a:xfrm>
            <a:off x="4438650" y="4381500"/>
            <a:ext cx="3114675" cy="17145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856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E0B073-5CD6-F4EF-2842-CEDBFDA23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Vertiefungsfach</a:t>
            </a:r>
          </a:p>
        </p:txBody>
      </p:sp>
      <p:pic>
        <p:nvPicPr>
          <p:cNvPr id="5" name="Inhaltsplatzhalter 4" descr="Ein Bild, das Text, Screenshot, Zahl, Schrift enthält.&#10;&#10;Automatisch generierte Beschreibung">
            <a:extLst>
              <a:ext uri="{FF2B5EF4-FFF2-40B4-BE49-F238E27FC236}">
                <a16:creationId xmlns:a16="http://schemas.microsoft.com/office/drawing/2014/main" id="{5E75690A-7F2E-C900-409E-79B5D486730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089" y="1676401"/>
            <a:ext cx="8191826" cy="4876800"/>
          </a:xfrm>
        </p:spPr>
      </p:pic>
    </p:spTree>
    <p:extLst>
      <p:ext uri="{BB962C8B-B14F-4D97-AF65-F5344CB8AC3E}">
        <p14:creationId xmlns:p14="http://schemas.microsoft.com/office/powerpoint/2010/main" val="2985967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84235F-AD46-D74A-01A3-A4BB8BF0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5. Das Zusatzangebot</a:t>
            </a:r>
          </a:p>
        </p:txBody>
      </p:sp>
      <p:pic>
        <p:nvPicPr>
          <p:cNvPr id="5" name="Grafik 4" descr="Ein Bild, das Text, Screenshot, Schrift, Zahl enthält.&#10;&#10;Automatisch generierte Beschreibung">
            <a:extLst>
              <a:ext uri="{FF2B5EF4-FFF2-40B4-BE49-F238E27FC236}">
                <a16:creationId xmlns:a16="http://schemas.microsoft.com/office/drawing/2014/main" id="{4C5C620B-4255-E18D-CCA2-AC50FF5DDC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98" y="1638300"/>
            <a:ext cx="10461776" cy="438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008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482B92-8558-7169-25D7-FFE5F9B6F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736754"/>
          </a:xfrm>
        </p:spPr>
        <p:txBody>
          <a:bodyPr/>
          <a:lstStyle/>
          <a:p>
            <a:r>
              <a:rPr lang="de-DE" dirty="0" err="1"/>
              <a:t>BElegungsbeispiele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88E2269-8658-2294-EAB7-ABFBDC0D3F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640" y="1355272"/>
            <a:ext cx="8772018" cy="542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609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326FED-182A-4E9B-B1DE-35A4A9F7B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524483"/>
          </a:xfrm>
        </p:spPr>
        <p:txBody>
          <a:bodyPr>
            <a:normAutofit fontScale="90000"/>
          </a:bodyPr>
          <a:lstStyle/>
          <a:p>
            <a:r>
              <a:rPr lang="de-DE" dirty="0" err="1"/>
              <a:t>BElegungsbeispiele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DF9602A-893C-36D6-832A-73C52B0BE5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1143000"/>
            <a:ext cx="9051016" cy="557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967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AB8A80-6D6C-547E-8DC7-1F10AE3C0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891979"/>
          </a:xfrm>
        </p:spPr>
        <p:txBody>
          <a:bodyPr/>
          <a:lstStyle/>
          <a:p>
            <a:r>
              <a:rPr lang="de-DE" dirty="0"/>
              <a:t>Themenübersicht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6B09D5D-FA9A-9DC4-E690-70F297AEA6E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3855" y="2413391"/>
            <a:ext cx="10363826" cy="3424107"/>
          </a:xfrm>
        </p:spPr>
        <p:txBody>
          <a:bodyPr/>
          <a:lstStyle/>
          <a:p>
            <a:r>
              <a:rPr lang="de-DE" dirty="0"/>
              <a:t>Termine </a:t>
            </a:r>
          </a:p>
          <a:p>
            <a:r>
              <a:rPr lang="de-DE" dirty="0"/>
              <a:t>Das W(</a:t>
            </a:r>
            <a:r>
              <a:rPr lang="de-DE" dirty="0" err="1"/>
              <a:t>issenschaftspropädeutische</a:t>
            </a:r>
            <a:r>
              <a:rPr lang="de-DE" dirty="0"/>
              <a:t>)- Seminar</a:t>
            </a:r>
          </a:p>
          <a:p>
            <a:r>
              <a:rPr lang="de-DE" dirty="0"/>
              <a:t>Der Fächerkanon </a:t>
            </a:r>
          </a:p>
          <a:p>
            <a:r>
              <a:rPr lang="de-DE" dirty="0"/>
              <a:t>Das Leistungsfach</a:t>
            </a:r>
          </a:p>
          <a:p>
            <a:r>
              <a:rPr lang="de-DE" dirty="0"/>
              <a:t>Das Vertiefungsfach</a:t>
            </a:r>
          </a:p>
          <a:p>
            <a:r>
              <a:rPr lang="de-DE" dirty="0"/>
              <a:t>Beispiele</a:t>
            </a:r>
          </a:p>
          <a:p>
            <a:r>
              <a:rPr lang="de-DE" dirty="0"/>
              <a:t>Seelisch-Moralische Unterstützung und Begleitung ;) 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045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12B28A-CA1D-215A-62A6-56E64460C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704097"/>
          </a:xfrm>
        </p:spPr>
        <p:txBody>
          <a:bodyPr/>
          <a:lstStyle/>
          <a:p>
            <a:r>
              <a:rPr lang="de-DE" dirty="0"/>
              <a:t>Belegungsbeispiele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CF90D8A-9836-6F6A-F17F-96C6706EA3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358" y="1168943"/>
            <a:ext cx="8945283" cy="556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3994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0E3AC3-D0A4-55A1-7A5E-A01826187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663276"/>
          </a:xfrm>
        </p:spPr>
        <p:txBody>
          <a:bodyPr/>
          <a:lstStyle/>
          <a:p>
            <a:r>
              <a:rPr lang="de-DE" dirty="0" err="1"/>
              <a:t>BElegungsbeispiele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98316E1-FEA0-E10E-D400-0DA9B0EA4F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0" y="1170034"/>
            <a:ext cx="8625839" cy="552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2743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22790EC5-ACA7-4536-8066-B60199F3C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AD20AEA-7CAF-4A83-BE2E-EAF010B8B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FDAA88F-5D25-49B0-B1C5-DC899E4A5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65125039-CA3B-4EBD-9365-54FA912E4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ounded Rectangle 5">
            <a:extLst>
              <a:ext uri="{FF2B5EF4-FFF2-40B4-BE49-F238E27FC236}">
                <a16:creationId xmlns:a16="http://schemas.microsoft.com/office/drawing/2014/main" id="{90E712EA-29C8-427E-A8F2-38BB668493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7439" y="1215213"/>
            <a:ext cx="6005039" cy="4940394"/>
          </a:xfrm>
          <a:prstGeom prst="roundRect">
            <a:avLst>
              <a:gd name="adj" fmla="val 4448"/>
            </a:avLst>
          </a:prstGeom>
          <a:solidFill>
            <a:srgbClr val="FFFFFF"/>
          </a:solidFill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</a:pPr>
            <a:endParaRPr lang="en-US" sz="3200" cap="all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Grafik 4" descr="Ein Bild, das Schuh, Schuhwerk, Kleidung, Schuhe enthält.&#10;&#10;Automatisch generierte Beschreibung">
            <a:extLst>
              <a:ext uri="{FF2B5EF4-FFF2-40B4-BE49-F238E27FC236}">
                <a16:creationId xmlns:a16="http://schemas.microsoft.com/office/drawing/2014/main" id="{2AB9BC8B-817E-09E2-2EAB-ABEEEF28FE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4" r="14531"/>
          <a:stretch/>
        </p:blipFill>
        <p:spPr>
          <a:xfrm>
            <a:off x="1371419" y="1678055"/>
            <a:ext cx="5059861" cy="403286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81E24BF-59C1-4F7E-B758-FC580AE6D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7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9317D8A-6196-39AD-F42C-3935BA7AC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3600" y="2342973"/>
            <a:ext cx="4277360" cy="242658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Alles </a:t>
            </a:r>
            <a:r>
              <a:rPr lang="en-US" sz="4800" dirty="0" err="1"/>
              <a:t>Gute</a:t>
            </a:r>
            <a:r>
              <a:rPr lang="en-US" sz="4800" dirty="0"/>
              <a:t> Für das </a:t>
            </a:r>
            <a:r>
              <a:rPr lang="en-US" sz="4800" dirty="0" err="1"/>
              <a:t>neue</a:t>
            </a:r>
            <a:r>
              <a:rPr lang="en-US" sz="4800" dirty="0"/>
              <a:t> </a:t>
            </a:r>
            <a:r>
              <a:rPr lang="en-US" sz="4800" dirty="0" err="1"/>
              <a:t>Schuljahr</a:t>
            </a:r>
            <a:r>
              <a:rPr lang="en-US" sz="4800" dirty="0"/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93740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AA9A32-45BD-9DCA-AFC6-95EB53780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Termine - Organisatorisches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E982A2F-7EA4-8A7B-F78E-39365167386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2366963"/>
            <a:ext cx="10363200" cy="3424237"/>
          </a:xfrm>
        </p:spPr>
        <p:txBody>
          <a:bodyPr/>
          <a:lstStyle/>
          <a:p>
            <a:r>
              <a:rPr lang="de-DE" dirty="0"/>
              <a:t>17.9.: 1. Infoveranstaltung</a:t>
            </a:r>
          </a:p>
          <a:p>
            <a:r>
              <a:rPr lang="de-DE" dirty="0"/>
              <a:t>6.11.: 2. Infoveranstaltung</a:t>
            </a:r>
          </a:p>
          <a:p>
            <a:r>
              <a:rPr lang="de-DE" dirty="0"/>
              <a:t>21.11.: Vorstellung der W-Seminare</a:t>
            </a:r>
          </a:p>
          <a:p>
            <a:r>
              <a:rPr lang="de-DE" dirty="0"/>
              <a:t>4.12.: Abgabe der W-Seminarwahl</a:t>
            </a:r>
          </a:p>
          <a:p>
            <a:r>
              <a:rPr lang="de-DE" dirty="0"/>
              <a:t>Bis Weihnachten Auswertung, evtl. </a:t>
            </a:r>
            <a:r>
              <a:rPr lang="de-DE" dirty="0" err="1"/>
              <a:t>Umwahl</a:t>
            </a:r>
            <a:endParaRPr lang="de-DE" dirty="0"/>
          </a:p>
          <a:p>
            <a:r>
              <a:rPr lang="de-DE" dirty="0"/>
              <a:t>14.2.: Fächerwahl für Q12 und 13 (individuelle Betreuung) – 15.4.: Meldung</a:t>
            </a:r>
          </a:p>
        </p:txBody>
      </p:sp>
    </p:spTree>
    <p:extLst>
      <p:ext uri="{BB962C8B-B14F-4D97-AF65-F5344CB8AC3E}">
        <p14:creationId xmlns:p14="http://schemas.microsoft.com/office/powerpoint/2010/main" val="328063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69B8C2-6F86-6BBB-A43E-E28FAE3C1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330" y="618518"/>
            <a:ext cx="9431339" cy="799381"/>
          </a:xfrm>
        </p:spPr>
        <p:txBody>
          <a:bodyPr/>
          <a:lstStyle/>
          <a:p>
            <a:r>
              <a:rPr lang="de-DE" dirty="0"/>
              <a:t>Erster Schritt: Das W-Seminar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022B72A1-F85E-33E9-66CA-BF7D7E6BB42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331" y="1947183"/>
            <a:ext cx="9431338" cy="4514850"/>
          </a:xfrm>
        </p:spPr>
      </p:pic>
    </p:spTree>
    <p:extLst>
      <p:ext uri="{BB962C8B-B14F-4D97-AF65-F5344CB8AC3E}">
        <p14:creationId xmlns:p14="http://schemas.microsoft.com/office/powerpoint/2010/main" val="3085623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25BA17-8C52-3DB9-9E70-1137F6C2E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884" y="618517"/>
            <a:ext cx="8480425" cy="741507"/>
          </a:xfrm>
        </p:spPr>
        <p:txBody>
          <a:bodyPr/>
          <a:lstStyle/>
          <a:p>
            <a:r>
              <a:rPr lang="de-DE" dirty="0"/>
              <a:t>Das W-</a:t>
            </a:r>
            <a:r>
              <a:rPr lang="de-DE" dirty="0" err="1"/>
              <a:t>SEminar</a:t>
            </a:r>
            <a:endParaRPr lang="de-DE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4D3AF108-8763-09F3-6E07-3521012DF91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884" y="1743075"/>
            <a:ext cx="8480425" cy="4891088"/>
          </a:xfr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67AF4D12-E228-971C-AAE0-B0794C773FE9}"/>
              </a:ext>
            </a:extLst>
          </p:cNvPr>
          <p:cNvSpPr txBox="1"/>
          <p:nvPr/>
        </p:nvSpPr>
        <p:spPr>
          <a:xfrm>
            <a:off x="8909684" y="3996976"/>
            <a:ext cx="1190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Analog für</a:t>
            </a:r>
          </a:p>
          <a:p>
            <a:r>
              <a:rPr lang="de-DE" dirty="0"/>
              <a:t>Ethik</a:t>
            </a:r>
          </a:p>
        </p:txBody>
      </p:sp>
    </p:spTree>
    <p:extLst>
      <p:ext uri="{BB962C8B-B14F-4D97-AF65-F5344CB8AC3E}">
        <p14:creationId xmlns:p14="http://schemas.microsoft.com/office/powerpoint/2010/main" val="217771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43671B-65CD-FD23-5443-5C1E1C9EC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594" y="810228"/>
            <a:ext cx="9819816" cy="734994"/>
          </a:xfrm>
        </p:spPr>
        <p:txBody>
          <a:bodyPr/>
          <a:lstStyle/>
          <a:p>
            <a:r>
              <a:rPr lang="de-DE" dirty="0"/>
              <a:t>Der Fächerkanon: 1. Pflichtfächer</a:t>
            </a:r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56883838-E9BE-A299-A026-B5B3F3BC1AC4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70913323"/>
              </p:ext>
            </p:extLst>
          </p:nvPr>
        </p:nvGraphicFramePr>
        <p:xfrm>
          <a:off x="915029" y="1849212"/>
          <a:ext cx="10363196" cy="4302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1772">
                  <a:extLst>
                    <a:ext uri="{9D8B030D-6E8A-4147-A177-3AD203B41FA5}">
                      <a16:colId xmlns:a16="http://schemas.microsoft.com/office/drawing/2014/main" val="213441436"/>
                    </a:ext>
                  </a:extLst>
                </a:gridCol>
                <a:gridCol w="2080356">
                  <a:extLst>
                    <a:ext uri="{9D8B030D-6E8A-4147-A177-3AD203B41FA5}">
                      <a16:colId xmlns:a16="http://schemas.microsoft.com/office/drawing/2014/main" val="1891644986"/>
                    </a:ext>
                  </a:extLst>
                </a:gridCol>
                <a:gridCol w="2080356">
                  <a:extLst>
                    <a:ext uri="{9D8B030D-6E8A-4147-A177-3AD203B41FA5}">
                      <a16:colId xmlns:a16="http://schemas.microsoft.com/office/drawing/2014/main" val="3557057033"/>
                    </a:ext>
                  </a:extLst>
                </a:gridCol>
                <a:gridCol w="2080356">
                  <a:extLst>
                    <a:ext uri="{9D8B030D-6E8A-4147-A177-3AD203B41FA5}">
                      <a16:colId xmlns:a16="http://schemas.microsoft.com/office/drawing/2014/main" val="2068761497"/>
                    </a:ext>
                  </a:extLst>
                </a:gridCol>
                <a:gridCol w="2080356">
                  <a:extLst>
                    <a:ext uri="{9D8B030D-6E8A-4147-A177-3AD203B41FA5}">
                      <a16:colId xmlns:a16="http://schemas.microsoft.com/office/drawing/2014/main" val="2120334297"/>
                    </a:ext>
                  </a:extLst>
                </a:gridCol>
              </a:tblGrid>
              <a:tr h="564696">
                <a:tc>
                  <a:txBody>
                    <a:bodyPr/>
                    <a:lstStyle/>
                    <a:p>
                      <a:r>
                        <a:rPr lang="de-DE" sz="2800" dirty="0"/>
                        <a:t>Fach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dirty="0"/>
                        <a:t>Niveau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dirty="0"/>
                        <a:t>Q12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dirty="0"/>
                        <a:t>Q13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dirty="0"/>
                        <a:t>Stundenzahl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8417600"/>
                  </a:ext>
                </a:extLst>
              </a:tr>
              <a:tr h="564696">
                <a:tc>
                  <a:txBody>
                    <a:bodyPr/>
                    <a:lstStyle/>
                    <a:p>
                      <a:r>
                        <a:rPr lang="de-DE" sz="2400" dirty="0"/>
                        <a:t>Deutsch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 err="1"/>
                        <a:t>eA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>
                          <a:sym typeface="Wingdings" panose="05000000000000000000" pitchFamily="2" charset="2"/>
                        </a:rPr>
                        <a:t>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dirty="0">
                          <a:sym typeface="Wingdings" panose="05000000000000000000" pitchFamily="2" charset="2"/>
                        </a:rPr>
                        <a:t>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/>
                        <a:t>4 (16)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2301255"/>
                  </a:ext>
                </a:extLst>
              </a:tr>
              <a:tr h="564696">
                <a:tc>
                  <a:txBody>
                    <a:bodyPr/>
                    <a:lstStyle/>
                    <a:p>
                      <a:r>
                        <a:rPr lang="de-DE" sz="2400" dirty="0"/>
                        <a:t>Mathematik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 err="1"/>
                        <a:t>eA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dirty="0">
                          <a:sym typeface="Wingdings" panose="05000000000000000000" pitchFamily="2" charset="2"/>
                        </a:rPr>
                        <a:t>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dirty="0">
                          <a:sym typeface="Wingdings" panose="05000000000000000000" pitchFamily="2" charset="2"/>
                        </a:rPr>
                        <a:t>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/>
                        <a:t>4 (16)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0965204"/>
                  </a:ext>
                </a:extLst>
              </a:tr>
              <a:tr h="564696">
                <a:tc>
                  <a:txBody>
                    <a:bodyPr/>
                    <a:lstStyle/>
                    <a:p>
                      <a:r>
                        <a:rPr lang="de-DE" sz="2400" dirty="0"/>
                        <a:t>Sport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 err="1"/>
                        <a:t>gA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dirty="0">
                          <a:sym typeface="Wingdings" panose="05000000000000000000" pitchFamily="2" charset="2"/>
                        </a:rPr>
                        <a:t>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dirty="0">
                          <a:sym typeface="Wingdings" panose="05000000000000000000" pitchFamily="2" charset="2"/>
                        </a:rPr>
                        <a:t>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/>
                        <a:t>2 (8)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772290"/>
                  </a:ext>
                </a:extLst>
              </a:tr>
              <a:tr h="564696">
                <a:tc>
                  <a:txBody>
                    <a:bodyPr/>
                    <a:lstStyle/>
                    <a:p>
                      <a:r>
                        <a:rPr lang="de-DE" sz="2400" dirty="0"/>
                        <a:t>Geschichte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 err="1"/>
                        <a:t>gA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dirty="0">
                          <a:sym typeface="Wingdings" panose="05000000000000000000" pitchFamily="2" charset="2"/>
                        </a:rPr>
                        <a:t>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dirty="0">
                          <a:sym typeface="Wingdings" panose="05000000000000000000" pitchFamily="2" charset="2"/>
                        </a:rPr>
                        <a:t>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/>
                        <a:t>2 (8)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765506"/>
                  </a:ext>
                </a:extLst>
              </a:tr>
              <a:tr h="564696">
                <a:tc>
                  <a:txBody>
                    <a:bodyPr/>
                    <a:lstStyle/>
                    <a:p>
                      <a:r>
                        <a:rPr lang="de-DE" sz="2400" dirty="0"/>
                        <a:t>„Glaube“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 err="1"/>
                        <a:t>gA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dirty="0">
                          <a:sym typeface="Wingdings" panose="05000000000000000000" pitchFamily="2" charset="2"/>
                        </a:rPr>
                        <a:t>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dirty="0">
                          <a:sym typeface="Wingdings" panose="05000000000000000000" pitchFamily="2" charset="2"/>
                        </a:rPr>
                        <a:t>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/>
                        <a:t>2 (8)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3479396"/>
                  </a:ext>
                </a:extLst>
              </a:tr>
              <a:tr h="282348">
                <a:tc rowSpan="2">
                  <a:txBody>
                    <a:bodyPr/>
                    <a:lstStyle/>
                    <a:p>
                      <a:r>
                        <a:rPr lang="de-DE" sz="2400" dirty="0" err="1"/>
                        <a:t>PuG</a:t>
                      </a:r>
                      <a:endParaRPr lang="de-DE" sz="2400" dirty="0"/>
                    </a:p>
                    <a:p>
                      <a:r>
                        <a:rPr lang="de-DE" sz="2400" dirty="0"/>
                        <a:t>(W-Seminar)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de-DE" sz="2400" dirty="0" err="1"/>
                        <a:t>gA</a:t>
                      </a:r>
                      <a:endParaRPr lang="de-DE" sz="2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dirty="0">
                          <a:sym typeface="Wingdings" panose="05000000000000000000" pitchFamily="2" charset="2"/>
                        </a:rPr>
                        <a:t>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dirty="0">
                          <a:sym typeface="Wingdings" panose="05000000000000000000" pitchFamily="2" charset="2"/>
                        </a:rPr>
                        <a:t></a:t>
                      </a:r>
                      <a:endParaRPr lang="de-DE" sz="2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de-DE" sz="2400" dirty="0"/>
                    </a:p>
                    <a:p>
                      <a:r>
                        <a:rPr lang="de-DE" sz="2400" dirty="0">
                          <a:sym typeface="Wingdings" panose="05000000000000000000" pitchFamily="2" charset="2"/>
                        </a:rPr>
                        <a:t>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/>
                        <a:t>2 (4)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7031638"/>
                  </a:ext>
                </a:extLst>
              </a:tr>
              <a:tr h="28234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/>
                        <a:t>2 (6)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7177717"/>
                  </a:ext>
                </a:extLst>
              </a:tr>
            </a:tbl>
          </a:graphicData>
        </a:graphic>
      </p:graphicFrame>
      <p:sp>
        <p:nvSpPr>
          <p:cNvPr id="5" name="Rechteck 4">
            <a:extLst>
              <a:ext uri="{FF2B5EF4-FFF2-40B4-BE49-F238E27FC236}">
                <a16:creationId xmlns:a16="http://schemas.microsoft.com/office/drawing/2014/main" id="{2B9AC0AB-ED02-0803-03E4-23936537EEE7}"/>
              </a:ext>
            </a:extLst>
          </p:cNvPr>
          <p:cNvSpPr/>
          <p:nvPr/>
        </p:nvSpPr>
        <p:spPr>
          <a:xfrm>
            <a:off x="1019175" y="3028950"/>
            <a:ext cx="9382125" cy="4000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B6FCDAE-164C-02C3-8D7A-EE7CA4F94C11}"/>
              </a:ext>
            </a:extLst>
          </p:cNvPr>
          <p:cNvSpPr/>
          <p:nvPr/>
        </p:nvSpPr>
        <p:spPr>
          <a:xfrm>
            <a:off x="1019175" y="3600450"/>
            <a:ext cx="9382125" cy="4000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82A162F-2816-92B0-0CA8-DEABA2A2B4FF}"/>
              </a:ext>
            </a:extLst>
          </p:cNvPr>
          <p:cNvSpPr/>
          <p:nvPr/>
        </p:nvSpPr>
        <p:spPr>
          <a:xfrm>
            <a:off x="1019175" y="4171950"/>
            <a:ext cx="9382125" cy="4000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E35B1171-044F-7F7B-FE3D-4D260231179A}"/>
              </a:ext>
            </a:extLst>
          </p:cNvPr>
          <p:cNvSpPr/>
          <p:nvPr/>
        </p:nvSpPr>
        <p:spPr>
          <a:xfrm>
            <a:off x="1019175" y="4743450"/>
            <a:ext cx="9382125" cy="4000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42B29CF1-BD03-CCF3-4B73-544D98650D0B}"/>
              </a:ext>
            </a:extLst>
          </p:cNvPr>
          <p:cNvSpPr/>
          <p:nvPr/>
        </p:nvSpPr>
        <p:spPr>
          <a:xfrm>
            <a:off x="1019175" y="5314950"/>
            <a:ext cx="9382125" cy="81642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516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7CC3F2-C947-8D7A-BF15-A4522A551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Pflichtfächer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37142F1-900A-3A02-0BFD-6BCD18569C9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Sonderfall 1:</a:t>
            </a:r>
          </a:p>
          <a:p>
            <a:pPr marL="0" indent="0">
              <a:buNone/>
            </a:pPr>
            <a:r>
              <a:rPr lang="de-DE" dirty="0"/>
              <a:t>Es ist möglich, vor Beginn von Q12 das „</a:t>
            </a:r>
            <a:r>
              <a:rPr lang="de-DE" dirty="0" err="1"/>
              <a:t>Glaubens“fach</a:t>
            </a:r>
            <a:r>
              <a:rPr lang="de-DE" dirty="0"/>
              <a:t> zu wechseln. Das Ablegen der Abiturprüfung ist aber nur nach Ablage einer Feststellungsprüfung möglich- Will man während der Q-Phase wechseln, kann keine Abiturprüfung mehr abgelegt werden.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Sonderfall 2: </a:t>
            </a:r>
          </a:p>
          <a:p>
            <a:pPr marL="0" indent="0">
              <a:buNone/>
            </a:pPr>
            <a:r>
              <a:rPr lang="de-DE" dirty="0"/>
              <a:t>Bei dauernder Befreiung vom Sportunterricht reduziert sich die Belegungspflicht um 8 Stunden, bei zeitweiser Befreiung vom Sportunterricht muss eine Ersatzbelegung vorgenommen werden.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Sonderfall 3:</a:t>
            </a:r>
          </a:p>
          <a:p>
            <a:pPr marL="0" indent="0">
              <a:buNone/>
            </a:pPr>
            <a:r>
              <a:rPr lang="de-DE" dirty="0"/>
              <a:t>In einem der drei Fächer, die auf </a:t>
            </a:r>
            <a:r>
              <a:rPr lang="de-DE" dirty="0" err="1"/>
              <a:t>eA</a:t>
            </a:r>
            <a:r>
              <a:rPr lang="de-DE" dirty="0"/>
              <a:t> unterrichtet werden, kann die Abiturprüfung mündlich erfolgen.</a:t>
            </a:r>
          </a:p>
        </p:txBody>
      </p:sp>
    </p:spTree>
    <p:extLst>
      <p:ext uri="{BB962C8B-B14F-4D97-AF65-F5344CB8AC3E}">
        <p14:creationId xmlns:p14="http://schemas.microsoft.com/office/powerpoint/2010/main" val="210254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40CA6F-ED5C-D0D8-6BAF-619C39597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628239"/>
            <a:ext cx="10364451" cy="1596177"/>
          </a:xfrm>
        </p:spPr>
        <p:txBody>
          <a:bodyPr/>
          <a:lstStyle/>
          <a:p>
            <a:r>
              <a:rPr lang="de-DE" dirty="0"/>
              <a:t>2. Wahlpflichtfächer</a:t>
            </a:r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921DFE7C-BBB0-1C13-B6B7-1F3CDCF2FEB2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79692184"/>
              </p:ext>
            </p:extLst>
          </p:nvPr>
        </p:nvGraphicFramePr>
        <p:xfrm>
          <a:off x="904875" y="1846305"/>
          <a:ext cx="10363195" cy="469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2639">
                  <a:extLst>
                    <a:ext uri="{9D8B030D-6E8A-4147-A177-3AD203B41FA5}">
                      <a16:colId xmlns:a16="http://schemas.microsoft.com/office/drawing/2014/main" val="3763690263"/>
                    </a:ext>
                  </a:extLst>
                </a:gridCol>
                <a:gridCol w="2072639">
                  <a:extLst>
                    <a:ext uri="{9D8B030D-6E8A-4147-A177-3AD203B41FA5}">
                      <a16:colId xmlns:a16="http://schemas.microsoft.com/office/drawing/2014/main" val="1480846944"/>
                    </a:ext>
                  </a:extLst>
                </a:gridCol>
                <a:gridCol w="2072639">
                  <a:extLst>
                    <a:ext uri="{9D8B030D-6E8A-4147-A177-3AD203B41FA5}">
                      <a16:colId xmlns:a16="http://schemas.microsoft.com/office/drawing/2014/main" val="3328681172"/>
                    </a:ext>
                  </a:extLst>
                </a:gridCol>
                <a:gridCol w="2072639">
                  <a:extLst>
                    <a:ext uri="{9D8B030D-6E8A-4147-A177-3AD203B41FA5}">
                      <a16:colId xmlns:a16="http://schemas.microsoft.com/office/drawing/2014/main" val="1889085563"/>
                    </a:ext>
                  </a:extLst>
                </a:gridCol>
                <a:gridCol w="2072639">
                  <a:extLst>
                    <a:ext uri="{9D8B030D-6E8A-4147-A177-3AD203B41FA5}">
                      <a16:colId xmlns:a16="http://schemas.microsoft.com/office/drawing/2014/main" val="2830220498"/>
                    </a:ext>
                  </a:extLst>
                </a:gridCol>
              </a:tblGrid>
              <a:tr h="645420">
                <a:tc>
                  <a:txBody>
                    <a:bodyPr/>
                    <a:lstStyle/>
                    <a:p>
                      <a:r>
                        <a:rPr lang="de-DE" sz="2800" dirty="0"/>
                        <a:t>Fach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dirty="0"/>
                        <a:t>Niveau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dirty="0"/>
                        <a:t>Q12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dirty="0"/>
                        <a:t>Q13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dirty="0"/>
                        <a:t>Stundenzahl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708593"/>
                  </a:ext>
                </a:extLst>
              </a:tr>
              <a:tr h="645420">
                <a:tc>
                  <a:txBody>
                    <a:bodyPr/>
                    <a:lstStyle/>
                    <a:p>
                      <a:r>
                        <a:rPr lang="de-DE" sz="2400" dirty="0"/>
                        <a:t>Musik/Kunst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 err="1"/>
                        <a:t>gA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dirty="0">
                          <a:sym typeface="Wingdings" panose="05000000000000000000" pitchFamily="2" charset="2"/>
                        </a:rPr>
                        <a:t>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dirty="0">
                          <a:sym typeface="Wingdings" panose="05000000000000000000" pitchFamily="2" charset="2"/>
                        </a:rPr>
                        <a:t>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/>
                        <a:t>2 (8)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7575046"/>
                  </a:ext>
                </a:extLst>
              </a:tr>
              <a:tr h="645420">
                <a:tc>
                  <a:txBody>
                    <a:bodyPr/>
                    <a:lstStyle/>
                    <a:p>
                      <a:r>
                        <a:rPr lang="de-DE" sz="2400" dirty="0"/>
                        <a:t>Fortgeführte </a:t>
                      </a:r>
                      <a:r>
                        <a:rPr lang="de-DE" sz="2400" dirty="0" err="1"/>
                        <a:t>Fs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 err="1"/>
                        <a:t>gA</a:t>
                      </a:r>
                      <a:endParaRPr lang="de-DE" sz="2400" dirty="0"/>
                    </a:p>
                    <a:p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dirty="0">
                          <a:sym typeface="Wingdings" panose="05000000000000000000" pitchFamily="2" charset="2"/>
                        </a:rPr>
                        <a:t>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dirty="0">
                          <a:sym typeface="Wingdings" panose="05000000000000000000" pitchFamily="2" charset="2"/>
                        </a:rPr>
                        <a:t>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/>
                        <a:t>3 (12)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938990"/>
                  </a:ext>
                </a:extLst>
              </a:tr>
              <a:tr h="645420">
                <a:tc>
                  <a:txBody>
                    <a:bodyPr/>
                    <a:lstStyle/>
                    <a:p>
                      <a:r>
                        <a:rPr lang="de-DE" sz="2400" dirty="0" err="1"/>
                        <a:t>N.wissenschaft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 err="1"/>
                        <a:t>gA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dirty="0">
                          <a:sym typeface="Wingdings" panose="05000000000000000000" pitchFamily="2" charset="2"/>
                        </a:rPr>
                        <a:t>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dirty="0">
                          <a:sym typeface="Wingdings" panose="05000000000000000000" pitchFamily="2" charset="2"/>
                        </a:rPr>
                        <a:t>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/>
                        <a:t>3 (12)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0760131"/>
                  </a:ext>
                </a:extLst>
              </a:tr>
              <a:tr h="645420">
                <a:tc>
                  <a:txBody>
                    <a:bodyPr/>
                    <a:lstStyle/>
                    <a:p>
                      <a:r>
                        <a:rPr lang="de-DE" sz="2400" dirty="0"/>
                        <a:t>FS2/NW2/Info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 err="1"/>
                        <a:t>gA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dirty="0">
                          <a:sym typeface="Wingdings" panose="05000000000000000000" pitchFamily="2" charset="2"/>
                        </a:rPr>
                        <a:t>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dirty="0">
                          <a:sym typeface="Wingdings" panose="05000000000000000000" pitchFamily="2" charset="2"/>
                        </a:rPr>
                        <a:t>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/>
                        <a:t>3 (12)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028560"/>
                  </a:ext>
                </a:extLst>
              </a:tr>
              <a:tr h="645420">
                <a:tc>
                  <a:txBody>
                    <a:bodyPr/>
                    <a:lstStyle/>
                    <a:p>
                      <a:r>
                        <a:rPr lang="de-DE" sz="2400" dirty="0" err="1"/>
                        <a:t>Geo</a:t>
                      </a:r>
                      <a:r>
                        <a:rPr lang="de-DE" sz="2400" dirty="0"/>
                        <a:t>/WR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 err="1"/>
                        <a:t>gA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dirty="0">
                          <a:sym typeface="Wingdings" panose="05000000000000000000" pitchFamily="2" charset="2"/>
                        </a:rPr>
                        <a:t>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/>
                        <a:t>2 (4)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022577"/>
                  </a:ext>
                </a:extLst>
              </a:tr>
              <a:tr h="645420">
                <a:tc>
                  <a:txBody>
                    <a:bodyPr/>
                    <a:lstStyle/>
                    <a:p>
                      <a:r>
                        <a:rPr lang="de-DE" sz="2400" dirty="0" err="1"/>
                        <a:t>PuG</a:t>
                      </a:r>
                      <a:r>
                        <a:rPr lang="de-DE" sz="2400" dirty="0"/>
                        <a:t>/</a:t>
                      </a:r>
                      <a:r>
                        <a:rPr lang="de-DE" sz="2400" dirty="0" err="1"/>
                        <a:t>Geo</a:t>
                      </a:r>
                      <a:r>
                        <a:rPr lang="de-DE" sz="2400" dirty="0"/>
                        <a:t>/WR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 err="1"/>
                        <a:t>gA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dirty="0">
                          <a:sym typeface="Wingdings" panose="05000000000000000000" pitchFamily="2" charset="2"/>
                        </a:rPr>
                        <a:t>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/>
                        <a:t>2 (4)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7850616"/>
                  </a:ext>
                </a:extLst>
              </a:tr>
            </a:tbl>
          </a:graphicData>
        </a:graphic>
      </p:graphicFrame>
      <p:sp>
        <p:nvSpPr>
          <p:cNvPr id="5" name="Rechteck 4">
            <a:extLst>
              <a:ext uri="{FF2B5EF4-FFF2-40B4-BE49-F238E27FC236}">
                <a16:creationId xmlns:a16="http://schemas.microsoft.com/office/drawing/2014/main" id="{DDCAA09B-A987-D500-75C1-0EFF8AC410BB}"/>
              </a:ext>
            </a:extLst>
          </p:cNvPr>
          <p:cNvSpPr/>
          <p:nvPr/>
        </p:nvSpPr>
        <p:spPr>
          <a:xfrm>
            <a:off x="923930" y="3213467"/>
            <a:ext cx="9277975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EB62876F-1DDD-DB72-32E1-033DB1D4F6B5}"/>
              </a:ext>
            </a:extLst>
          </p:cNvPr>
          <p:cNvSpPr/>
          <p:nvPr/>
        </p:nvSpPr>
        <p:spPr>
          <a:xfrm>
            <a:off x="934085" y="3957638"/>
            <a:ext cx="926782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CA8952A-44A7-1569-CA0F-C134F097A8C0}"/>
              </a:ext>
            </a:extLst>
          </p:cNvPr>
          <p:cNvSpPr/>
          <p:nvPr/>
        </p:nvSpPr>
        <p:spPr>
          <a:xfrm>
            <a:off x="934085" y="4576763"/>
            <a:ext cx="926782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C38E9829-115E-D0CD-1BBA-E0A433526841}"/>
              </a:ext>
            </a:extLst>
          </p:cNvPr>
          <p:cNvSpPr/>
          <p:nvPr/>
        </p:nvSpPr>
        <p:spPr>
          <a:xfrm>
            <a:off x="934085" y="5276850"/>
            <a:ext cx="926782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AA84203E-E0DA-A072-E1A3-1427C3AEF6D6}"/>
              </a:ext>
            </a:extLst>
          </p:cNvPr>
          <p:cNvSpPr/>
          <p:nvPr/>
        </p:nvSpPr>
        <p:spPr>
          <a:xfrm>
            <a:off x="934085" y="5935802"/>
            <a:ext cx="9277975" cy="5054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4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9E802A-C1E0-BBE2-1BBB-E6A88FAA0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Das Leistungsfach</a:t>
            </a:r>
          </a:p>
        </p:txBody>
      </p:sp>
      <p:pic>
        <p:nvPicPr>
          <p:cNvPr id="5" name="Inhaltsplatzhalter 4" descr="Ein Bild, das Text, Screenshot, Schrift, Visitenkarte enthält.&#10;&#10;Automatisch generierte Beschreibung">
            <a:extLst>
              <a:ext uri="{FF2B5EF4-FFF2-40B4-BE49-F238E27FC236}">
                <a16:creationId xmlns:a16="http://schemas.microsoft.com/office/drawing/2014/main" id="{AB89B785-07BB-1128-84A8-CAB3042F29D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50" y="1601788"/>
            <a:ext cx="10850562" cy="4722812"/>
          </a:xfr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E4455C23-9625-4B0C-033F-9C79EF0A54AC}"/>
              </a:ext>
            </a:extLst>
          </p:cNvPr>
          <p:cNvSpPr/>
          <p:nvPr/>
        </p:nvSpPr>
        <p:spPr>
          <a:xfrm>
            <a:off x="4648200" y="2214694"/>
            <a:ext cx="3019425" cy="121430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4318E0E4-0920-1816-F4DF-69EC54C12F5C}"/>
              </a:ext>
            </a:extLst>
          </p:cNvPr>
          <p:cNvSpPr/>
          <p:nvPr/>
        </p:nvSpPr>
        <p:spPr>
          <a:xfrm>
            <a:off x="8296275" y="2343150"/>
            <a:ext cx="3105775" cy="10858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92B2A9D-5B28-32BE-AE7C-FD3AE3443724}"/>
              </a:ext>
            </a:extLst>
          </p:cNvPr>
          <p:cNvSpPr/>
          <p:nvPr/>
        </p:nvSpPr>
        <p:spPr>
          <a:xfrm>
            <a:off x="1037599" y="2343150"/>
            <a:ext cx="2981951" cy="10858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E57ADAB2-5BC9-3A68-3447-72FE2632D93B}"/>
              </a:ext>
            </a:extLst>
          </p:cNvPr>
          <p:cNvSpPr/>
          <p:nvPr/>
        </p:nvSpPr>
        <p:spPr>
          <a:xfrm>
            <a:off x="1037599" y="4643307"/>
            <a:ext cx="2905751" cy="101454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2D601BF-D2F7-365B-DF1D-72213F7BEA45}"/>
              </a:ext>
            </a:extLst>
          </p:cNvPr>
          <p:cNvSpPr/>
          <p:nvPr/>
        </p:nvSpPr>
        <p:spPr>
          <a:xfrm>
            <a:off x="8391525" y="4895850"/>
            <a:ext cx="3010525" cy="762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E014FAA6-C4B6-464E-3FA6-81193E71FEF6}"/>
              </a:ext>
            </a:extLst>
          </p:cNvPr>
          <p:cNvSpPr/>
          <p:nvPr/>
        </p:nvSpPr>
        <p:spPr>
          <a:xfrm>
            <a:off x="4524375" y="4488290"/>
            <a:ext cx="3257550" cy="14743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159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Tropfen">
  <a:themeElements>
    <a:clrScheme name="Tropfen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Tropfen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opfen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Tropfen</Template>
  <TotalTime>0</TotalTime>
  <Words>363</Words>
  <Application>Microsoft Office PowerPoint</Application>
  <PresentationFormat>Breitbild</PresentationFormat>
  <Paragraphs>124</Paragraphs>
  <Slides>22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6" baseType="lpstr">
      <vt:lpstr>Arial</vt:lpstr>
      <vt:lpstr>Tw Cen MT</vt:lpstr>
      <vt:lpstr>Wingdings</vt:lpstr>
      <vt:lpstr>Tropfen</vt:lpstr>
      <vt:lpstr>Herzlich Willkommen zur 1. InfoVeranstaltung Oberstufe </vt:lpstr>
      <vt:lpstr>Themenübersicht</vt:lpstr>
      <vt:lpstr>Termine - Organisatorisches</vt:lpstr>
      <vt:lpstr>Erster Schritt: Das W-Seminar</vt:lpstr>
      <vt:lpstr>Das W-SEminar</vt:lpstr>
      <vt:lpstr>Der Fächerkanon: 1. Pflichtfächer</vt:lpstr>
      <vt:lpstr>Pflichtfächer</vt:lpstr>
      <vt:lpstr>2. Wahlpflichtfächer</vt:lpstr>
      <vt:lpstr>3. Das Leistungsfach</vt:lpstr>
      <vt:lpstr>Das Leistungsfach</vt:lpstr>
      <vt:lpstr>Das Leistungsfach</vt:lpstr>
      <vt:lpstr>Das Leistungsfach</vt:lpstr>
      <vt:lpstr>Das Leistungsfach</vt:lpstr>
      <vt:lpstr>Das Leistungsfach</vt:lpstr>
      <vt:lpstr>4. Das Vertiefungsfach</vt:lpstr>
      <vt:lpstr>Das Vertiefungsfach</vt:lpstr>
      <vt:lpstr>5. Das Zusatzangebot</vt:lpstr>
      <vt:lpstr>BElegungsbeispiele</vt:lpstr>
      <vt:lpstr>BElegungsbeispiele</vt:lpstr>
      <vt:lpstr>Belegungsbeispiele</vt:lpstr>
      <vt:lpstr>BElegungsbeispiele</vt:lpstr>
      <vt:lpstr>Alles Gute Für das neue Schuljahr!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Termine - Organisatorisches</dc:title>
  <dc:creator>Uwe.Hoefler</dc:creator>
  <cp:lastModifiedBy>Bianka.Uffelmann</cp:lastModifiedBy>
  <cp:revision>35</cp:revision>
  <dcterms:created xsi:type="dcterms:W3CDTF">2023-09-18T08:09:18Z</dcterms:created>
  <dcterms:modified xsi:type="dcterms:W3CDTF">2024-09-17T15:55:04Z</dcterms:modified>
</cp:coreProperties>
</file>